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9" r:id="rId1"/>
  </p:sldMasterIdLst>
  <p:notesMasterIdLst>
    <p:notesMasterId r:id="rId25"/>
  </p:notesMasterIdLst>
  <p:sldIdLst>
    <p:sldId id="256" r:id="rId2"/>
    <p:sldId id="526" r:id="rId3"/>
    <p:sldId id="528" r:id="rId4"/>
    <p:sldId id="530" r:id="rId5"/>
    <p:sldId id="537" r:id="rId6"/>
    <p:sldId id="538" r:id="rId7"/>
    <p:sldId id="539" r:id="rId8"/>
    <p:sldId id="615" r:id="rId9"/>
    <p:sldId id="634" r:id="rId10"/>
    <p:sldId id="648" r:id="rId11"/>
    <p:sldId id="649" r:id="rId12"/>
    <p:sldId id="635" r:id="rId13"/>
    <p:sldId id="636" r:id="rId14"/>
    <p:sldId id="637" r:id="rId15"/>
    <p:sldId id="638" r:id="rId16"/>
    <p:sldId id="639" r:id="rId17"/>
    <p:sldId id="640" r:id="rId18"/>
    <p:sldId id="641" r:id="rId19"/>
    <p:sldId id="642" r:id="rId20"/>
    <p:sldId id="643" r:id="rId21"/>
    <p:sldId id="644" r:id="rId22"/>
    <p:sldId id="646" r:id="rId23"/>
    <p:sldId id="647" r:id="rId24"/>
  </p:sldIdLst>
  <p:sldSz cx="9144000" cy="6858000" type="screen4x3"/>
  <p:notesSz cx="6858000" cy="9144000"/>
  <p:embeddedFontLst>
    <p:embeddedFont>
      <p:font typeface="Tahoma" pitchFamily="34" charset="0"/>
      <p:regular r:id="rId26"/>
      <p:bold r:id="rId27"/>
    </p:embeddedFont>
    <p:embeddedFont>
      <p:font typeface="Calibri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Umereni stil 2 – Naglašav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2787"/>
    <p:restoredTop sz="90929"/>
  </p:normalViewPr>
  <p:slideViewPr>
    <p:cSldViewPr>
      <p:cViewPr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Čuvar mesta za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17E76D8-0A90-4C76-88E6-7ADFB4DE7961}" type="datetimeFigureOut">
              <a:rPr lang="en-US"/>
              <a:pPr>
                <a:defRPr/>
              </a:pPr>
              <a:t>8/30/2024</a:t>
            </a:fld>
            <a:endParaRPr lang="en-US"/>
          </a:p>
        </p:txBody>
      </p:sp>
      <p:sp>
        <p:nvSpPr>
          <p:cNvPr id="4" name="Čuvar mesta za sliku na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Čuvar mesta za napomen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CS" noProof="0"/>
              <a:t>Kliknite i uredite tekst</a:t>
            </a:r>
          </a:p>
          <a:p>
            <a:pPr lvl="1"/>
            <a:r>
              <a:rPr lang="sr-Latn-CS" noProof="0"/>
              <a:t>Drugi nivo</a:t>
            </a:r>
          </a:p>
          <a:p>
            <a:pPr lvl="2"/>
            <a:r>
              <a:rPr lang="sr-Latn-CS" noProof="0"/>
              <a:t>Treći nivo</a:t>
            </a:r>
          </a:p>
          <a:p>
            <a:pPr lvl="3"/>
            <a:r>
              <a:rPr lang="sr-Latn-CS" noProof="0"/>
              <a:t>Četvrti nivo</a:t>
            </a:r>
          </a:p>
          <a:p>
            <a:pPr lvl="4"/>
            <a:r>
              <a:rPr lang="sr-Latn-CS" noProof="0"/>
              <a:t>Peti nivo</a:t>
            </a:r>
            <a:endParaRPr lang="en-US" noProof="0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FEC2F882-FB4B-41B9-93EF-E04E7E8E7D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9596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>
                  <a:cs typeface="+mn-cs"/>
                </a:endParaRPr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97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297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228BE-5D3B-44C0-B200-E9021E2117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CF566-80E2-4AE0-9781-7E14740769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362E75-57A2-4807-8F86-9545F1784E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slov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abelu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5BEDD-5773-4A73-9C46-D6B66DAFA3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sr-Latn-CS" dirty="0"/>
              <a:t>Kliknite i uredite tekst</a:t>
            </a:r>
          </a:p>
          <a:p>
            <a:pPr lvl="1"/>
            <a:r>
              <a:rPr lang="sr-Latn-CS" dirty="0"/>
              <a:t>Drugi nivo</a:t>
            </a:r>
          </a:p>
          <a:p>
            <a:pPr lvl="2"/>
            <a:r>
              <a:rPr lang="sr-Latn-CS" dirty="0"/>
              <a:t>Treći nivo</a:t>
            </a:r>
          </a:p>
          <a:p>
            <a:pPr lvl="3"/>
            <a:r>
              <a:rPr lang="sr-Latn-CS" dirty="0"/>
              <a:t>Četvrti nivo</a:t>
            </a:r>
          </a:p>
          <a:p>
            <a:pPr lvl="4"/>
            <a:r>
              <a:rPr lang="sr-Latn-CS" dirty="0"/>
              <a:t>Peti nivo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86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A2099-AE4D-4AEB-8CE5-2B8968D704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3B932-4D7D-49CB-B8FE-68FCE71EDB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A3590-4256-42A5-95C4-63D33CFD38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2C373-0EEF-418E-A80B-C2F2E4C625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55A84-1ED3-4C6E-AD07-D2F3FF7830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51EE8-C210-4CDC-91FA-21CB69CC89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19916-380C-4212-A4E8-F04B9F6BA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B44FF-008F-489B-90A3-B2A17683EB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cs typeface="+mn-cs"/>
              </a:endParaRPr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Kliknite i uredite tekst</a:t>
            </a:r>
          </a:p>
          <a:p>
            <a:pPr lvl="1"/>
            <a:r>
              <a:rPr lang="sr-Latn-CS" altLang="en-US"/>
              <a:t>Drugi nivo</a:t>
            </a:r>
          </a:p>
          <a:p>
            <a:pPr lvl="2"/>
            <a:r>
              <a:rPr lang="sr-Latn-CS" altLang="en-US"/>
              <a:t>Treći nivo</a:t>
            </a:r>
          </a:p>
          <a:p>
            <a:pPr lvl="3"/>
            <a:r>
              <a:rPr lang="sr-Latn-CS" altLang="en-US"/>
              <a:t>Četvrti nivo</a:t>
            </a:r>
          </a:p>
          <a:p>
            <a:pPr lvl="4"/>
            <a:r>
              <a:rPr lang="sr-Latn-CS" altLang="en-US"/>
              <a:t>Peti nivo</a:t>
            </a:r>
            <a:endParaRPr lang="en-US" altLang="en-US"/>
          </a:p>
        </p:txBody>
      </p:sp>
      <p:sp>
        <p:nvSpPr>
          <p:cNvPr id="287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Arial" charset="0"/>
              </a:defRPr>
            </a:lvl1pPr>
          </a:lstStyle>
          <a:p>
            <a:pPr>
              <a:defRPr/>
            </a:pPr>
            <a:fld id="{EEB838E8-DF0C-4634-8521-C465F20DF9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09" r:id="rId1"/>
    <p:sldLayoutId id="2147484810" r:id="rId2"/>
    <p:sldLayoutId id="2147484799" r:id="rId3"/>
    <p:sldLayoutId id="2147484800" r:id="rId4"/>
    <p:sldLayoutId id="2147484801" r:id="rId5"/>
    <p:sldLayoutId id="2147484802" r:id="rId6"/>
    <p:sldLayoutId id="2147484803" r:id="rId7"/>
    <p:sldLayoutId id="2147484804" r:id="rId8"/>
    <p:sldLayoutId id="2147484805" r:id="rId9"/>
    <p:sldLayoutId id="2147484806" r:id="rId10"/>
    <p:sldLayoutId id="2147484807" r:id="rId11"/>
    <p:sldLayoutId id="214748480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886200"/>
            <a:ext cx="7772400" cy="1143000"/>
          </a:xfrm>
        </p:spPr>
        <p:txBody>
          <a:bodyPr/>
          <a:lstStyle/>
          <a:p>
            <a:pPr algn="ctr">
              <a:defRPr/>
            </a:pPr>
            <a:r>
              <a:rPr lang="sr-Cyrl-C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СПОНДИЛОАРТРОПАТИЈЕ</a:t>
            </a:r>
            <a:endParaRPr lang="en-US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828800" y="457200"/>
            <a:ext cx="6265863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sr-Cyrl-RS" altLang="en-US" sz="1600" b="1" dirty="0">
                <a:latin typeface="+mj-lt"/>
                <a:cs typeface="Arial" pitchFamily="34" charset="0"/>
              </a:rPr>
              <a:t>Универзитет у 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Кр</a:t>
            </a:r>
            <a:r>
              <a:rPr lang="en-US" altLang="en-US" sz="1600" b="1" dirty="0">
                <a:latin typeface="+mj-lt"/>
                <a:cs typeface="Arial" pitchFamily="34" charset="0"/>
              </a:rPr>
              <a:t>a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гујевцу</a:t>
            </a:r>
            <a:endParaRPr lang="sr-Cyrl-RS" altLang="en-US" sz="1600" b="1" dirty="0">
              <a:latin typeface="+mj-lt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Cyrl-RS" altLang="en-US" sz="1900" b="1" dirty="0">
                <a:latin typeface="+mj-lt"/>
                <a:cs typeface="Arial" pitchFamily="34" charset="0"/>
              </a:rPr>
              <a:t>ФАКУЛТЕТ МЕДИЦИНСКИХ НАУКА</a:t>
            </a:r>
            <a:endParaRPr lang="en-US" altLang="en-US" sz="1900" dirty="0">
              <a:latin typeface="+mj-lt"/>
              <a:cs typeface="Arial" pitchFamily="34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2250"/>
            <a:ext cx="762000" cy="1038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3" name="Picture 7" descr="C:\Users\User\Desktop\преузимањ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457200"/>
            <a:ext cx="188595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163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600" b="1"/>
              <a:t>Медицинска рехабилитација</a:t>
            </a:r>
            <a:endParaRPr lang="en-US" sz="3600"/>
          </a:p>
        </p:txBody>
      </p:sp>
      <p:sp>
        <p:nvSpPr>
          <p:cNvPr id="133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2400"/>
              </a:spcBef>
              <a:buFontTx/>
              <a:buNone/>
            </a:pPr>
            <a:r>
              <a:rPr lang="sr-Latn-CS" altLang="en-US"/>
              <a:t>1</a:t>
            </a:r>
            <a:r>
              <a:rPr lang="sr-Cyrl-CS" altLang="en-US"/>
              <a:t>. </a:t>
            </a:r>
            <a:r>
              <a:rPr lang="sr-Cyrl-CS" altLang="en-US" b="1">
                <a:solidFill>
                  <a:srgbClr val="FF0000"/>
                </a:solidFill>
              </a:rPr>
              <a:t>Медикаментозна </a:t>
            </a:r>
            <a:r>
              <a:rPr lang="en-US" b="1">
                <a:solidFill>
                  <a:srgbClr val="FF0000"/>
                </a:solidFill>
              </a:rPr>
              <a:t>Th</a:t>
            </a:r>
            <a:r>
              <a:rPr lang="en-US"/>
              <a:t>: NSAIL; болест модификујући лекови; биолошка Тх</a:t>
            </a:r>
            <a:endParaRPr lang="sr-Cyrl-CS" altLang="en-US"/>
          </a:p>
          <a:p>
            <a:pPr eaLnBrk="1" hangingPunct="1">
              <a:spcBef>
                <a:spcPts val="2400"/>
              </a:spcBef>
              <a:buFontTx/>
              <a:buNone/>
            </a:pPr>
            <a:r>
              <a:rPr lang="sr-Cyrl-CS" altLang="en-US"/>
              <a:t>2. Мировање</a:t>
            </a:r>
            <a:r>
              <a:rPr lang="en-US"/>
              <a:t> </a:t>
            </a:r>
            <a:r>
              <a:rPr lang="sr-Cyrl-CS" altLang="en-US"/>
              <a:t>-</a:t>
            </a:r>
            <a:r>
              <a:rPr lang="en-US"/>
              <a:t> </a:t>
            </a:r>
            <a:r>
              <a:rPr lang="sr-Cyrl-CS" altLang="en-US"/>
              <a:t>ноћни одмор од 10 </a:t>
            </a:r>
            <a:r>
              <a:rPr lang="en-US"/>
              <a:t>h</a:t>
            </a:r>
            <a:r>
              <a:rPr lang="sr-Cyrl-CS" altLang="en-US"/>
              <a:t>,</a:t>
            </a:r>
            <a:r>
              <a:rPr lang="en-US" altLang="en-US"/>
              <a:t> </a:t>
            </a:r>
            <a:r>
              <a:rPr lang="sr-Cyrl-CS" altLang="en-US"/>
              <a:t>дневн</a:t>
            </a:r>
            <a:r>
              <a:rPr lang="en-US"/>
              <a:t>и</a:t>
            </a:r>
            <a:r>
              <a:rPr lang="sr-Cyrl-CS" altLang="en-US"/>
              <a:t> од 1-2 </a:t>
            </a:r>
            <a:r>
              <a:rPr lang="en-US"/>
              <a:t>h</a:t>
            </a:r>
            <a:endParaRPr lang="sr-Cyrl-CS" altLang="en-US"/>
          </a:p>
          <a:p>
            <a:pPr eaLnBrk="1" hangingPunct="1">
              <a:spcBef>
                <a:spcPts val="2400"/>
              </a:spcBef>
              <a:buFontTx/>
              <a:buNone/>
            </a:pPr>
            <a:r>
              <a:rPr lang="sr-Cyrl-CS" altLang="en-US"/>
              <a:t>3. Едукација - објаснити природу болести</a:t>
            </a:r>
          </a:p>
          <a:p>
            <a:pPr eaLnBrk="1" hangingPunct="1">
              <a:spcBef>
                <a:spcPts val="2400"/>
              </a:spcBef>
              <a:buFontTx/>
              <a:buNone/>
            </a:pPr>
            <a:r>
              <a:rPr lang="sr-Cyrl-CS" altLang="en-US"/>
              <a:t>4. </a:t>
            </a:r>
            <a:r>
              <a:rPr lang="sr-Cyrl-CS" altLang="en-US" b="1">
                <a:solidFill>
                  <a:srgbClr val="FF0000"/>
                </a:solidFill>
              </a:rPr>
              <a:t>Физикална терапија</a:t>
            </a:r>
            <a:r>
              <a:rPr lang="sr-Cyrl-CS" altLang="en-US"/>
              <a:t>:</a:t>
            </a:r>
          </a:p>
          <a:p>
            <a:pPr lvl="1" eaLnBrk="1" hangingPunct="1">
              <a:spcBef>
                <a:spcPts val="600"/>
              </a:spcBef>
              <a:buFont typeface="Arial" charset="0"/>
              <a:buChar char="•"/>
            </a:pPr>
            <a:r>
              <a:rPr lang="sr-Cyrl-CS" altLang="en-US" sz="2400"/>
              <a:t>ублажити </a:t>
            </a:r>
            <a:r>
              <a:rPr lang="sr-Cyrl-CS" altLang="en-US" sz="2400" b="1"/>
              <a:t>бол</a:t>
            </a:r>
            <a:r>
              <a:rPr lang="sr-Cyrl-CS" altLang="en-US" sz="2400"/>
              <a:t>,</a:t>
            </a:r>
          </a:p>
          <a:p>
            <a:pPr lvl="1" eaLnBrk="1" hangingPunct="1">
              <a:spcBef>
                <a:spcPts val="600"/>
              </a:spcBef>
              <a:buFont typeface="Arial" charset="0"/>
              <a:buChar char="•"/>
            </a:pPr>
            <a:r>
              <a:rPr lang="sr-Cyrl-CS" altLang="en-US" sz="2400"/>
              <a:t>сачувати </a:t>
            </a:r>
            <a:r>
              <a:rPr lang="sr-Cyrl-CS" altLang="en-US" sz="2400" b="1"/>
              <a:t>покретљивост</a:t>
            </a:r>
            <a:r>
              <a:rPr lang="sr-Cyrl-CS" altLang="en-US" sz="2400"/>
              <a:t> кичменог стуба и коксофеморалних зглобова,</a:t>
            </a:r>
            <a:r>
              <a:rPr lang="en-US" altLang="en-US" sz="2400"/>
              <a:t> </a:t>
            </a:r>
            <a:endParaRPr lang="en-US" sz="2400"/>
          </a:p>
          <a:p>
            <a:pPr lvl="1" eaLnBrk="1" hangingPunct="1">
              <a:spcBef>
                <a:spcPts val="600"/>
              </a:spcBef>
              <a:buFont typeface="Arial" charset="0"/>
              <a:buChar char="•"/>
            </a:pPr>
            <a:r>
              <a:rPr lang="sr-Cyrl-CS" altLang="en-US" sz="2400"/>
              <a:t>јачати функцију </a:t>
            </a:r>
            <a:r>
              <a:rPr lang="sr-Cyrl-CS" altLang="en-US" sz="2400" b="1"/>
              <a:t>респираторних мишића.</a:t>
            </a:r>
          </a:p>
          <a:p>
            <a:endParaRPr 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37B1C3A-EB48-42A5-99A7-26538EBF3255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  <p:transition advTm="34283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sr-Cyrl-CS" altLang="en-US" sz="3600" b="1"/>
              <a:t>Медицинска рехабилитација</a:t>
            </a:r>
            <a:endParaRPr lang="en-US" sz="3600"/>
          </a:p>
        </p:txBody>
      </p:sp>
      <p:sp>
        <p:nvSpPr>
          <p:cNvPr id="143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762000" y="1371600"/>
            <a:ext cx="83820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1800"/>
              </a:spcBef>
            </a:pPr>
            <a:r>
              <a:rPr lang="en-US" altLang="en-US" b="1" u="sng">
                <a:solidFill>
                  <a:srgbClr val="FF0000"/>
                </a:solidFill>
              </a:rPr>
              <a:t>UZ</a:t>
            </a:r>
            <a:r>
              <a:rPr lang="en-US" altLang="en-US"/>
              <a:t> </a:t>
            </a:r>
            <a:r>
              <a:rPr lang="sr-Cyrl-CS" altLang="en-US"/>
              <a:t>-</a:t>
            </a:r>
            <a:r>
              <a:rPr lang="en-US" altLang="en-US"/>
              <a:t> </a:t>
            </a:r>
            <a:r>
              <a:rPr lang="sr-Cyrl-CS" altLang="en-US"/>
              <a:t>високе дозе 1 - 1,5</a:t>
            </a:r>
            <a:r>
              <a:rPr lang="en-US" altLang="en-US"/>
              <a:t> </a:t>
            </a:r>
            <a:r>
              <a:rPr lang="sr-Latn-CS" altLang="en-US"/>
              <a:t>W/cm²</a:t>
            </a:r>
            <a:r>
              <a:rPr lang="en-US" altLang="en-US"/>
              <a:t> </a:t>
            </a:r>
            <a:r>
              <a:rPr lang="en-US" altLang="en-US" sz="2000"/>
              <a:t>(</a:t>
            </a:r>
            <a:r>
              <a:rPr lang="ru-RU" altLang="en-US" sz="2000"/>
              <a:t>на оба </a:t>
            </a:r>
            <a:r>
              <a:rPr lang="en-US" altLang="en-US" sz="2000"/>
              <a:t>SI</a:t>
            </a:r>
            <a:r>
              <a:rPr lang="ru-RU" altLang="en-US" sz="2000"/>
              <a:t> зглоба; на ПВМ у </a:t>
            </a:r>
            <a:r>
              <a:rPr lang="en-US" altLang="en-US" sz="2000"/>
              <a:t>C</a:t>
            </a:r>
            <a:r>
              <a:rPr lang="ru-RU" altLang="en-US" sz="2000"/>
              <a:t> и </a:t>
            </a:r>
            <a:r>
              <a:rPr lang="en-US" altLang="en-US" sz="2000"/>
              <a:t>L </a:t>
            </a:r>
            <a:r>
              <a:rPr lang="ru-RU" altLang="en-US" sz="2000"/>
              <a:t>сегменту кичме)</a:t>
            </a:r>
            <a:endParaRPr lang="ru-RU" altLang="en-US"/>
          </a:p>
          <a:p>
            <a:pPr eaLnBrk="1" hangingPunct="1">
              <a:lnSpc>
                <a:spcPct val="80000"/>
              </a:lnSpc>
              <a:spcBef>
                <a:spcPts val="1800"/>
              </a:spcBef>
            </a:pPr>
            <a:r>
              <a:rPr lang="en-US" altLang="en-US" b="1" u="sng">
                <a:solidFill>
                  <a:srgbClr val="FF0000"/>
                </a:solidFill>
              </a:rPr>
              <a:t>KTH</a:t>
            </a:r>
            <a:r>
              <a:rPr lang="en-US" altLang="en-US"/>
              <a:t> </a:t>
            </a:r>
            <a:r>
              <a:rPr lang="sr-Cyrl-CS" altLang="en-US"/>
              <a:t>-</a:t>
            </a:r>
            <a:r>
              <a:rPr lang="en-US" altLang="en-US"/>
              <a:t> </a:t>
            </a:r>
            <a:r>
              <a:rPr lang="sr-Cyrl-CS" altLang="en-US" sz="2000"/>
              <a:t>вежбе за повећање </a:t>
            </a:r>
            <a:r>
              <a:rPr lang="sr-Cyrl-CS" altLang="en-US" sz="2000" b="1">
                <a:solidFill>
                  <a:srgbClr val="FF0000"/>
                </a:solidFill>
              </a:rPr>
              <a:t>обима покрета </a:t>
            </a:r>
            <a:r>
              <a:rPr lang="sr-Cyrl-CS" altLang="en-US" sz="2000"/>
              <a:t>кичменог стуба, вежбе за повећање обима покрета у куковима и раменима,</a:t>
            </a:r>
            <a:r>
              <a:rPr lang="en-US" altLang="en-US" sz="2000"/>
              <a:t> </a:t>
            </a:r>
            <a:r>
              <a:rPr lang="sr-Cyrl-CS" altLang="en-US" sz="2000" b="1">
                <a:solidFill>
                  <a:srgbClr val="FF0000"/>
                </a:solidFill>
              </a:rPr>
              <a:t>вежбе дисања </a:t>
            </a:r>
            <a:r>
              <a:rPr lang="sr-Cyrl-CS" altLang="en-US" sz="2000"/>
              <a:t>- торакално (костално дисање)</a:t>
            </a:r>
            <a:r>
              <a:rPr lang="en-US" altLang="en-US" sz="2000"/>
              <a:t>; </a:t>
            </a:r>
            <a:r>
              <a:rPr lang="en-US" altLang="en-US" sz="2000" b="1">
                <a:solidFill>
                  <a:srgbClr val="FF0000"/>
                </a:solidFill>
              </a:rPr>
              <a:t>„ДО СУЗА“</a:t>
            </a:r>
            <a:endParaRPr lang="sr-Cyrl-CS" altLang="en-US" b="1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1800"/>
              </a:spcBef>
            </a:pPr>
            <a:r>
              <a:rPr lang="sr-Cyrl-CS" altLang="en-US" b="1"/>
              <a:t>Термотерапија</a:t>
            </a:r>
            <a:r>
              <a:rPr lang="en-US" altLang="en-US"/>
              <a:t>: KTD</a:t>
            </a:r>
            <a:r>
              <a:rPr lang="sr-Cyrl-CS" altLang="en-US"/>
              <a:t>,</a:t>
            </a:r>
            <a:r>
              <a:rPr lang="en-US" altLang="en-US"/>
              <a:t> IC</a:t>
            </a:r>
            <a:r>
              <a:rPr lang="sr-Cyrl-CS" altLang="en-US"/>
              <a:t>,</a:t>
            </a:r>
            <a:r>
              <a:rPr lang="en-US" altLang="en-US"/>
              <a:t> </a:t>
            </a:r>
            <a:r>
              <a:rPr lang="sr-Cyrl-CS" altLang="en-US"/>
              <a:t>парафин </a:t>
            </a:r>
            <a:r>
              <a:rPr lang="sr-Cyrl-CS" altLang="en-US" sz="2000"/>
              <a:t>(</a:t>
            </a:r>
            <a:r>
              <a:rPr lang="en-US" altLang="en-US" sz="2000"/>
              <a:t>редукција бола; релаксација мишића)</a:t>
            </a:r>
            <a:endParaRPr lang="sr-Cyrl-CS" altLang="en-US"/>
          </a:p>
          <a:p>
            <a:pPr eaLnBrk="1" hangingPunct="1">
              <a:lnSpc>
                <a:spcPct val="80000"/>
              </a:lnSpc>
              <a:spcBef>
                <a:spcPts val="1800"/>
              </a:spcBef>
            </a:pPr>
            <a:r>
              <a:rPr lang="sr-Cyrl-CS" altLang="en-US" b="1"/>
              <a:t>Електроаналгезијa</a:t>
            </a:r>
            <a:r>
              <a:rPr lang="sr-Cyrl-CS" altLang="en-US"/>
              <a:t>: </a:t>
            </a:r>
            <a:r>
              <a:rPr lang="en-US" altLang="en-US"/>
              <a:t>SG</a:t>
            </a:r>
            <a:r>
              <a:rPr lang="sr-Cyrl-CS" altLang="en-US"/>
              <a:t>;</a:t>
            </a:r>
            <a:r>
              <a:rPr lang="en-US" altLang="en-US"/>
              <a:t> EF</a:t>
            </a:r>
            <a:r>
              <a:rPr lang="sr-Cyrl-CS" altLang="en-US"/>
              <a:t> вазадилататора,</a:t>
            </a:r>
            <a:r>
              <a:rPr lang="en-US" altLang="en-US"/>
              <a:t> KJ</a:t>
            </a:r>
            <a:r>
              <a:rPr lang="sr-Cyrl-CS" altLang="en-US"/>
              <a:t> и хидрокортизона;</a:t>
            </a:r>
            <a:r>
              <a:rPr lang="en-US" altLang="en-US"/>
              <a:t> DDS; IFS; ES</a:t>
            </a:r>
            <a:endParaRPr lang="sr-Cyrl-CS" altLang="en-US"/>
          </a:p>
          <a:p>
            <a:pPr eaLnBrk="1" hangingPunct="1">
              <a:lnSpc>
                <a:spcPct val="80000"/>
              </a:lnSpc>
              <a:spcBef>
                <a:spcPts val="1800"/>
              </a:spcBef>
            </a:pPr>
            <a:r>
              <a:rPr lang="en-US" altLang="en-US" b="1"/>
              <a:t>IMP</a:t>
            </a:r>
            <a:endParaRPr lang="sr-Cyrl-CS" altLang="en-US" b="1"/>
          </a:p>
          <a:p>
            <a:pPr eaLnBrk="1" hangingPunct="1">
              <a:lnSpc>
                <a:spcPct val="80000"/>
              </a:lnSpc>
              <a:spcBef>
                <a:spcPts val="1800"/>
              </a:spcBef>
            </a:pPr>
            <a:r>
              <a:rPr lang="sr-Cyrl-CS" altLang="en-US" b="1"/>
              <a:t>Ласеротерапија</a:t>
            </a:r>
          </a:p>
          <a:p>
            <a:pPr eaLnBrk="1" hangingPunct="1">
              <a:lnSpc>
                <a:spcPct val="80000"/>
              </a:lnSpc>
              <a:spcBef>
                <a:spcPts val="1800"/>
              </a:spcBef>
            </a:pPr>
            <a:r>
              <a:rPr lang="sr-Cyrl-CS" altLang="en-US" b="1"/>
              <a:t>Масажа </a:t>
            </a:r>
            <a:r>
              <a:rPr lang="sr-Cyrl-CS" altLang="en-US" sz="1800"/>
              <a:t>(</a:t>
            </a:r>
            <a:r>
              <a:rPr lang="en-US" altLang="en-US" sz="1800"/>
              <a:t>редукује бол, смањује тонус ПВМ, побољшава циркулацију и локални метаболизам ткива)</a:t>
            </a:r>
            <a:endParaRPr lang="sr-Cyrl-CS" altLang="en-US"/>
          </a:p>
          <a:p>
            <a:pPr eaLnBrk="1" hangingPunct="1">
              <a:lnSpc>
                <a:spcPct val="80000"/>
              </a:lnSpc>
              <a:spcBef>
                <a:spcPts val="1800"/>
              </a:spcBef>
            </a:pPr>
            <a:r>
              <a:rPr lang="sr-Cyrl-CS" altLang="en-US" b="1"/>
              <a:t>Хидро</a:t>
            </a:r>
            <a:r>
              <a:rPr lang="en-US" altLang="en-US" b="1"/>
              <a:t> KTH</a:t>
            </a:r>
            <a:endParaRPr lang="sr-Cyrl-CS" altLang="en-US" b="1"/>
          </a:p>
          <a:p>
            <a:pPr>
              <a:buFont typeface="Wingdings" pitchFamily="2" charset="2"/>
              <a:buNone/>
            </a:pP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C570ED6-B085-4FB8-BBFA-6EDDB077ECE9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  <p:transition advTm="71576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Кинезитерапија-активне вежбе</a:t>
            </a:r>
            <a:endParaRPr lang="en-US" sz="3600" b="1"/>
          </a:p>
        </p:txBody>
      </p:sp>
      <p:sp>
        <p:nvSpPr>
          <p:cNvPr id="153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b="1">
                <a:solidFill>
                  <a:srgbClr val="FF0000"/>
                </a:solidFill>
              </a:rPr>
              <a:t>A</a:t>
            </a:r>
            <a:r>
              <a:rPr lang="ru-RU" b="1">
                <a:solidFill>
                  <a:srgbClr val="FF0000"/>
                </a:solidFill>
              </a:rPr>
              <a:t>ктивне вежбе: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веома су значајне код пацијената са АС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стимулишу неуромускуларни апарат,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јачају мишиће и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активирају остеобластну активност. </a:t>
            </a:r>
          </a:p>
          <a:p>
            <a:r>
              <a:rPr lang="ru-RU"/>
              <a:t>Увођење ктх програма је поступно и планирано према индивидуално процењеном функционалном статусу пацијента.</a:t>
            </a:r>
            <a:endParaRPr lang="en-US"/>
          </a:p>
          <a:p>
            <a:r>
              <a:rPr lang="en-US"/>
              <a:t>Циљ ктх је одржавање покретљивости кичменог стуба, правилан став, одржавање покретљивости грудног коша, , побољшање постуре и функције зглобова. </a:t>
            </a:r>
            <a:endParaRPr lang="ru-RU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423275A-F271-4F10-B425-564576824A87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  <p:transition advTm="33054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Дисајне вежбе</a:t>
            </a:r>
          </a:p>
        </p:txBody>
      </p:sp>
      <p:sp>
        <p:nvSpPr>
          <p:cNvPr id="163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Спровођењем дисајних вежби спречава се осификација захваћених зглобова. </a:t>
            </a:r>
          </a:p>
          <a:p>
            <a:r>
              <a:rPr lang="ru-RU"/>
              <a:t>Терапеут обучава пацијента торакалном дисању, потпуно се искључује абдоминално дисање. </a:t>
            </a:r>
          </a:p>
          <a:p>
            <a:r>
              <a:rPr lang="en-US"/>
              <a:t>Пацијенту се стави џакче песка на абдомен, и тако се сречава абдоминално дисање.</a:t>
            </a:r>
          </a:p>
          <a:p>
            <a:r>
              <a:rPr lang="en-US"/>
              <a:t>Торакално дисање се форсира у свим положајима: стојећем, седећем и лежећем.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BE4423B-0A96-457C-AB7B-218F8E743D43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  <p:transition advTm="37108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Кинезитерапија- вежбе снаге</a:t>
            </a:r>
          </a:p>
        </p:txBody>
      </p:sp>
      <p:sp>
        <p:nvSpPr>
          <p:cNvPr id="174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Вежбе снаге се спроводе у смислу јачања мускулатуре екстензора трупа и екстремитета.</a:t>
            </a:r>
          </a:p>
          <a:p>
            <a:r>
              <a:rPr lang="en-US"/>
              <a:t>Код пацијената са АС долази врем</a:t>
            </a:r>
            <a:r>
              <a:rPr lang="sr-Latn-CS"/>
              <a:t>e</a:t>
            </a:r>
            <a:r>
              <a:rPr lang="en-US"/>
              <a:t>ном до развоја флексионих контрактура и настанка торакалне кифозе, из тог разлога се не јача абдоминална мускулатура, као и мускулатура предње стране натколенице. 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FB246B7-ECF0-44AE-9347-6314D6CAC3A4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</p:cSld>
  <p:clrMapOvr>
    <a:masterClrMapping/>
  </p:clrMapOvr>
  <p:transition advTm="22367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Кинезитерапија – вежбе истезања и флексибиности</a:t>
            </a:r>
          </a:p>
        </p:txBody>
      </p:sp>
      <p:sp>
        <p:nvSpPr>
          <p:cNvPr id="184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8305800" cy="4114800"/>
          </a:xfrm>
        </p:spPr>
        <p:txBody>
          <a:bodyPr/>
          <a:lstStyle/>
          <a:p>
            <a:r>
              <a:rPr lang="en-US"/>
              <a:t>За вратну кичму неопходан је програм вежби до бола, у стојећем или седећем положају уз вежбе са тракцијом.</a:t>
            </a:r>
            <a:r>
              <a:rPr lang="vi-VN"/>
              <a:t> </a:t>
            </a:r>
            <a:endParaRPr lang="en-US"/>
          </a:p>
          <a:p>
            <a:r>
              <a:rPr lang="en-US"/>
              <a:t>Вежбама флексибилности се повећава покрељивост грудног коша, јача се мускулатура предње стране торакса (m.pecoralis). </a:t>
            </a:r>
          </a:p>
          <a:p>
            <a:r>
              <a:rPr lang="en-US"/>
              <a:t>НА ДЕ је истеже </a:t>
            </a:r>
            <a:r>
              <a:rPr lang="vi-VN"/>
              <a:t>m. iliopsoas, </a:t>
            </a:r>
            <a:r>
              <a:rPr lang="en-US"/>
              <a:t>који је код ових болесника скраћен и доводи до настанка флексионе контрактуре зглоба кука. 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0107438-375C-4561-9E68-04CBA3E1F757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  <p:transition advTm="26949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Кинезитерапија</a:t>
            </a:r>
            <a:r>
              <a:rPr lang="en-US"/>
              <a:t> </a:t>
            </a:r>
          </a:p>
        </p:txBody>
      </p:sp>
      <p:sp>
        <p:nvSpPr>
          <p:cNvPr id="1945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За повећање покретљивости зглобова рамена, кука, колена користе се активно-потпомогнуте вежбе, вежбе у суспензији, са помагалима и хидрокинезитерапија. </a:t>
            </a:r>
          </a:p>
          <a:p>
            <a:r>
              <a:rPr lang="en-US"/>
              <a:t>Вежбе у суспензији доводе до активног или пасивног истезања мишића. 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D0B0152-AC4E-4C3F-9136-077B1D304DC4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</p:cSld>
  <p:clrMapOvr>
    <a:masterClrMapping/>
  </p:clrMapOvr>
  <p:transition advTm="13976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Контраиндикације за спровођење кинезитерапије</a:t>
            </a:r>
          </a:p>
        </p:txBody>
      </p:sp>
      <p:sp>
        <p:nvSpPr>
          <p:cNvPr id="2048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Апсолутне контраиндикације су:</a:t>
            </a:r>
          </a:p>
          <a:p>
            <a:pPr>
              <a:buFont typeface="Wingdings" pitchFamily="2" charset="2"/>
              <a:buChar char="q"/>
            </a:pPr>
            <a:r>
              <a:rPr lang="en-US"/>
              <a:t>Атланто-аксијална дислокација (могућа смрт или парализа)</a:t>
            </a:r>
          </a:p>
          <a:p>
            <a:pPr>
              <a:buFont typeface="Wingdings" pitchFamily="2" charset="2"/>
              <a:buChar char="q"/>
            </a:pPr>
            <a:r>
              <a:rPr lang="en-US"/>
              <a:t>Спондилодисцитис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713B7C9-2BE3-4732-96F1-F399D248C3A7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</p:cSld>
  <p:clrMapOvr>
    <a:masterClrMapping/>
  </p:clrMapOvr>
  <p:transition advTm="20793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Хидротерапија</a:t>
            </a:r>
          </a:p>
        </p:txBody>
      </p:sp>
      <p:sp>
        <p:nvSpPr>
          <p:cNvPr id="2150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8305800" cy="4114800"/>
          </a:xfrm>
        </p:spPr>
        <p:txBody>
          <a:bodyPr/>
          <a:lstStyle/>
          <a:p>
            <a:r>
              <a:rPr lang="en-US"/>
              <a:t>Има велики значај код пацијената са АС</a:t>
            </a:r>
          </a:p>
          <a:p>
            <a:r>
              <a:rPr lang="en-US"/>
              <a:t>Током спровођења терапије долзи до корекције дефомитета и контрактура.</a:t>
            </a:r>
          </a:p>
          <a:p>
            <a:r>
              <a:rPr lang="en-US"/>
              <a:t>Доводи до релаксације мишића и редукције болова.</a:t>
            </a:r>
          </a:p>
          <a:p>
            <a:r>
              <a:rPr lang="en-US"/>
              <a:t>Саветује се температура воде 36-38⁰, јер доводи до побољшања циркулације и боље исхране мишића.</a:t>
            </a:r>
          </a:p>
          <a:p>
            <a:r>
              <a:rPr lang="en-US"/>
              <a:t>Такође се саветује подводна масажа јер доводи до смањења тонуса ПВМ, побољшава се циркулација и метаболизам ткива. </a:t>
            </a:r>
          </a:p>
          <a:p>
            <a:r>
              <a:rPr lang="en-US"/>
              <a:t>Саветује се хидрокинезитерапија 2х недељно, 20 минута.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7F59957-E48E-4D76-BD7D-93E4FFEF5E29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</p:cSld>
  <p:clrMapOvr>
    <a:masterClrMapping/>
  </p:clrMapOvr>
  <p:transition advTm="3797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Едукација пацијента</a:t>
            </a:r>
          </a:p>
        </p:txBody>
      </p:sp>
      <p:sp>
        <p:nvSpPr>
          <p:cNvPr id="2253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Неопходно је да терапеут упозна пацијента са методом и током лечења и значају редовног спровођења физикалног лечења.</a:t>
            </a:r>
          </a:p>
          <a:p>
            <a:r>
              <a:rPr lang="en-US"/>
              <a:t>Неопходна је активна сарадња са пацијентом.</a:t>
            </a:r>
          </a:p>
          <a:p>
            <a:r>
              <a:rPr lang="en-US"/>
              <a:t>Пацијенту се саветује редовно спровођење кинезитерапије у кућним условима ради побољшања и одржавања функциоанлног статуса.</a:t>
            </a:r>
          </a:p>
          <a:p>
            <a:r>
              <a:rPr lang="en-US"/>
              <a:t>Пацијента саветовати о значају правилне постуре, професионалним активностима и евентуалној промени радног места </a:t>
            </a:r>
            <a:r>
              <a:rPr lang="vi-VN"/>
              <a:t>. </a:t>
            </a:r>
            <a:endParaRPr lang="en-US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D7AAB9E-5921-4D76-96A1-648262EDB830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</p:cSld>
  <p:clrMapOvr>
    <a:masterClrMapping/>
  </p:clrMapOvr>
  <p:transition advTm="30047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Спондилоартропатије (СпА)</a:t>
            </a:r>
          </a:p>
        </p:txBody>
      </p:sp>
      <p:sp>
        <p:nvSpPr>
          <p:cNvPr id="512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Реуматоидни артритис и спондилоартропатије у класификацији реуматских обољења</a:t>
            </a:r>
            <a:r>
              <a:rPr lang="sr-Latn-CS"/>
              <a:t> </a:t>
            </a:r>
            <a:r>
              <a:rPr lang="ru-RU"/>
              <a:t>сврставају се у групу запаљенских реуматских обољења.</a:t>
            </a:r>
            <a:endParaRPr lang="sr-Latn-CS"/>
          </a:p>
          <a:p>
            <a:r>
              <a:rPr lang="ru-RU"/>
              <a:t>Осим њих, ову групу чине и</a:t>
            </a:r>
            <a:r>
              <a:rPr lang="sr-Latn-CS"/>
              <a:t> </a:t>
            </a:r>
            <a:r>
              <a:rPr lang="ru-RU"/>
              <a:t>јувенилни идиопатски артритис, реуматска грозница, системски еритемски лупус, системска</a:t>
            </a:r>
            <a:r>
              <a:rPr lang="sr-Latn-CS"/>
              <a:t> </a:t>
            </a:r>
            <a:r>
              <a:rPr lang="ru-RU"/>
              <a:t>склероза, полимиозитис и дерматомиозитис, као и системски васкулитиси.</a:t>
            </a:r>
            <a:endParaRPr lang="en-US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D7864CA-1F8D-4D10-92B1-4A967A97AA84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  <p:transition advTm="20843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Савети за АДЖ</a:t>
            </a:r>
          </a:p>
        </p:txBody>
      </p:sp>
      <p:sp>
        <p:nvSpPr>
          <p:cNvPr id="2355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752600"/>
            <a:ext cx="7772400" cy="4114800"/>
          </a:xfrm>
        </p:spPr>
        <p:txBody>
          <a:bodyPr/>
          <a:lstStyle/>
          <a:p>
            <a:r>
              <a:rPr lang="en-US"/>
              <a:t>Пацијенту се саветује да спава и лежи на умерено тврдом лежају, без јастука испод главе.</a:t>
            </a:r>
          </a:p>
          <a:p>
            <a:r>
              <a:rPr lang="en-US"/>
              <a:t>Саветује се лежање на стомаку, због истезања скраћених мишића и превенције контрактура.</a:t>
            </a:r>
          </a:p>
          <a:p>
            <a:r>
              <a:rPr lang="en-US"/>
              <a:t>Не саветује се лежање на боку ии на леђима са савијеним коленима јер такви положаји погодују настанку контрактура кука и колена.</a:t>
            </a:r>
          </a:p>
          <a:p>
            <a:r>
              <a:rPr lang="en-US"/>
              <a:t>Током хода се саветује да се чине умерено дуги корацици, током искорака – удах, након тога издах. Грудни кош избацити напред и ходати уздигнуте главе, рамена пут назад.</a:t>
            </a:r>
          </a:p>
          <a:p>
            <a:r>
              <a:rPr lang="en-US"/>
              <a:t>Не саветује се дужи рад у полусавијеном положају.</a:t>
            </a:r>
          </a:p>
          <a:p>
            <a:endParaRPr lang="en-US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10259A9-3A73-4D2E-BDEF-A6B62584845E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</p:cSld>
  <p:clrMapOvr>
    <a:masterClrMapping/>
  </p:clrMapOvr>
  <p:transition advTm="46149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Савети за АДЖ</a:t>
            </a:r>
            <a:endParaRPr lang="en-US" sz="4000"/>
          </a:p>
        </p:txBody>
      </p:sp>
      <p:sp>
        <p:nvSpPr>
          <p:cNvPr id="2457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При седењу се саветује висока столица са равним и високим наслоном.</a:t>
            </a:r>
          </a:p>
          <a:p>
            <a:r>
              <a:rPr lang="en-US"/>
              <a:t>Не саветује се седење у фотељи.</a:t>
            </a:r>
          </a:p>
          <a:p>
            <a:r>
              <a:rPr lang="en-US"/>
              <a:t>Ако пацијент ради седећи посао, саветује се д да током радног времена више пута мења положај тела и евентуално уради неколико вежби (нарочито дисајних – подигнути руке, кружити раменима, руке ставити на леђа).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CABD6C0-5CF7-4DDC-8695-B0E52114A46A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</p:cSld>
  <p:clrMapOvr>
    <a:masterClrMapping/>
  </p:clrMapOvr>
  <p:transition advTm="2382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Примена физикалних агенаса</a:t>
            </a:r>
          </a:p>
        </p:txBody>
      </p:sp>
      <p:sp>
        <p:nvSpPr>
          <p:cNvPr id="2560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Има широку примену </a:t>
            </a:r>
          </a:p>
          <a:p>
            <a:r>
              <a:rPr lang="en-US"/>
              <a:t>Криотерапија</a:t>
            </a:r>
          </a:p>
          <a:p>
            <a:r>
              <a:rPr lang="en-US"/>
              <a:t>Ултразвук</a:t>
            </a:r>
          </a:p>
          <a:p>
            <a:r>
              <a:rPr lang="en-US"/>
              <a:t>Ктд </a:t>
            </a:r>
          </a:p>
          <a:p>
            <a:r>
              <a:rPr lang="en-US"/>
              <a:t>ИФС, ДДС, СГ, ЕФ лекова, ТЕНС</a:t>
            </a:r>
          </a:p>
          <a:p>
            <a:r>
              <a:rPr lang="en-US"/>
              <a:t>Радна терапија – доприноси развоју и/или одржавању радних навика, издржљивости и јачању мишића.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366D0CB-D247-429F-9096-331362AE35A6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</p:cSld>
  <p:clrMapOvr>
    <a:masterClrMapping/>
  </p:clrMapOvr>
  <p:transition advTm="25557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Савет за спортске активности код пацијената са АС</a:t>
            </a:r>
          </a:p>
        </p:txBody>
      </p:sp>
      <p:sp>
        <p:nvSpPr>
          <p:cNvPr id="2662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Саветују се спортови у води (нарочито леђно пливање јер истеже грудне мишиће и јача леђну мускулатуру)</a:t>
            </a:r>
          </a:p>
          <a:p>
            <a:r>
              <a:rPr lang="en-US"/>
              <a:t>Такође се саветује одбојка и кошарка, као и шетња (по меком и равном терену)и трчање.</a:t>
            </a:r>
          </a:p>
          <a:p>
            <a:r>
              <a:rPr lang="en-US"/>
              <a:t>Не саветује се веслање и скијање.</a:t>
            </a:r>
          </a:p>
          <a:p>
            <a:endParaRPr lang="en-US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1E16826-EE72-44FB-AB1A-3433D048B1A9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</p:cSld>
  <p:clrMapOvr>
    <a:masterClrMapping/>
  </p:clrMapOvr>
  <p:transition advTm="22012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СПОНДИЛОАРТРОПАТИЈЕ</a:t>
            </a:r>
          </a:p>
        </p:txBody>
      </p:sp>
      <p:sp>
        <p:nvSpPr>
          <p:cNvPr id="61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8153400" cy="4114800"/>
          </a:xfrm>
        </p:spPr>
        <p:txBody>
          <a:bodyPr/>
          <a:lstStyle/>
          <a:p>
            <a:r>
              <a:rPr lang="en-US"/>
              <a:t>Спондилоартропатије (СпА) су група запаљенских реуматских обољења која обухватају: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- анкилозирајући спондилитис (Мб. Бехтерев)- АС,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- псоријазни артритис- ПсА,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- реактивни артритис-Реитеров синдром-РеА,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- ентеропатијски артритис удружен са инфламаторним цревним болестима-ЕА,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- недиферентоване спондилоартропатије- НеСпА.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70CC72-2EC7-4ED9-B7A0-D2A06B2C7433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</p:cSld>
  <p:clrMapOvr>
    <a:masterClrMapping/>
  </p:clrMapOvr>
  <p:transition advTm="22245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Заједничке карактеристике спондилоартритиса</a:t>
            </a:r>
          </a:p>
        </p:txBody>
      </p:sp>
      <p:sp>
        <p:nvSpPr>
          <p:cNvPr id="71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524000"/>
            <a:ext cx="8305800" cy="4114800"/>
          </a:xfrm>
        </p:spPr>
        <p:txBody>
          <a:bodyPr/>
          <a:lstStyle/>
          <a:p>
            <a:r>
              <a:rPr lang="en-US"/>
              <a:t>генетска предиспозиција (присуство ХЛА-Б27 локуса)</a:t>
            </a:r>
          </a:p>
          <a:p>
            <a:r>
              <a:rPr lang="en-US"/>
              <a:t>чешћа појава код особа мушког пола (7-10 х чешћи код мушкараца)</a:t>
            </a:r>
          </a:p>
          <a:p>
            <a:r>
              <a:rPr lang="en-US"/>
              <a:t>највећа инциденција је у 3 деценији  живота</a:t>
            </a:r>
          </a:p>
          <a:p>
            <a:r>
              <a:rPr lang="en-US"/>
              <a:t>прогресивни ток са спонтаним ремисијама и рецидивима</a:t>
            </a:r>
          </a:p>
          <a:p>
            <a:r>
              <a:rPr lang="en-US"/>
              <a:t>позитивни неспецифични фактори упале</a:t>
            </a:r>
          </a:p>
          <a:p>
            <a:r>
              <a:rPr lang="en-US"/>
              <a:t>одсуство орган специфичних и неспецифичних аутоантитела као и реуматоидног фактора</a:t>
            </a:r>
          </a:p>
          <a:p>
            <a:r>
              <a:rPr lang="en-US"/>
              <a:t>сакроилеитис и периферни артритис/дактилитис</a:t>
            </a:r>
          </a:p>
          <a:p>
            <a:r>
              <a:rPr lang="en-US"/>
              <a:t>ентезопатије </a:t>
            </a:r>
          </a:p>
          <a:p>
            <a:r>
              <a:rPr lang="en-US"/>
              <a:t>честе екстраартикуларне манифестације </a:t>
            </a:r>
            <a:r>
              <a:rPr lang="en-US" sz="1800"/>
              <a:t>(иридоциклитис, увеитис, коњунктивитис, мукокутане промене и др.)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CF54C61-D708-4DF8-87BA-02B0A9D102FD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</p:cSld>
  <p:clrMapOvr>
    <a:masterClrMapping/>
  </p:clrMapOvr>
  <p:transition advTm="68224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b="1"/>
              <a:t>Анкилозирајући спондилитис –</a:t>
            </a:r>
            <a:br>
              <a:rPr lang="en-US" altLang="en-US" sz="3200" b="1"/>
            </a:br>
            <a:r>
              <a:rPr lang="en-US" altLang="en-US" sz="3200" b="1"/>
              <a:t>- </a:t>
            </a:r>
            <a:r>
              <a:rPr lang="sr-Latn-CS" altLang="en-US" sz="3200" b="1"/>
              <a:t>Morbus Bechterew</a:t>
            </a:r>
            <a:endParaRPr lang="en-US" sz="3200"/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2057400"/>
            <a:ext cx="7772400" cy="4114800"/>
          </a:xfrm>
        </p:spPr>
        <p:txBody>
          <a:bodyPr/>
          <a:lstStyle/>
          <a:p>
            <a:pPr eaLnBrk="1" fontAlgn="auto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x-none">
                <a:latin typeface="+mj-lt"/>
              </a:rPr>
              <a:t>Аксијални спондилоартритис (према дефиницији ASAS)</a:t>
            </a:r>
            <a:endParaRPr lang="sr-Cyrl-CS" dirty="0">
              <a:latin typeface="+mj-lt"/>
            </a:endParaRPr>
          </a:p>
          <a:p>
            <a:pPr eaLnBrk="1" fontAlgn="auto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sr-Cyrl-CS" dirty="0">
                <a:latin typeface="+mj-lt"/>
              </a:rPr>
              <a:t>Хронично запаљенско реуматско обољење које карактеришу:</a:t>
            </a:r>
          </a:p>
          <a:p>
            <a:pPr lvl="1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sr-Cyrl-CS" sz="2400" dirty="0">
                <a:latin typeface="+mj-lt"/>
              </a:rPr>
              <a:t>синовитис </a:t>
            </a:r>
            <a:r>
              <a:rPr lang="sr-Cyrl-CS" sz="2400" b="1" dirty="0">
                <a:latin typeface="+mj-lt"/>
              </a:rPr>
              <a:t>СИ</a:t>
            </a:r>
            <a:r>
              <a:rPr lang="sr-Cyrl-CS" sz="2400" dirty="0">
                <a:latin typeface="+mj-lt"/>
              </a:rPr>
              <a:t> и синовијских зглобова </a:t>
            </a:r>
            <a:r>
              <a:rPr lang="sr-Cyrl-CS" sz="2400" b="1" dirty="0">
                <a:latin typeface="+mj-lt"/>
              </a:rPr>
              <a:t>кичменог стуба </a:t>
            </a:r>
            <a:r>
              <a:rPr lang="sr-Cyrl-CS" sz="2400" dirty="0">
                <a:latin typeface="+mj-lt"/>
              </a:rPr>
              <a:t>(интервертебралних, костовертебралних, костотрансверзалних) и ређе КФ, ГХ и периферних зглобова;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EC1AA36-8DE8-441D-A44A-35B86B0AD6BD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</p:cSld>
  <p:clrMapOvr>
    <a:masterClrMapping/>
  </p:clrMapOvr>
  <p:transition advTm="3086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b="1"/>
              <a:t>Анкилозирајући спондилитис –</a:t>
            </a:r>
            <a:br>
              <a:rPr lang="en-US" altLang="en-US" sz="3200" b="1"/>
            </a:br>
            <a:r>
              <a:rPr lang="en-US" altLang="en-US" sz="3200" b="1"/>
              <a:t>- </a:t>
            </a:r>
            <a:r>
              <a:rPr lang="sr-Latn-CS" altLang="en-US" sz="3200" b="1"/>
              <a:t>Morbus Bechterew</a:t>
            </a:r>
            <a:endParaRPr lang="en-US" sz="3200"/>
          </a:p>
        </p:txBody>
      </p:sp>
      <p:sp>
        <p:nvSpPr>
          <p:cNvPr id="92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spcBef>
                <a:spcPts val="1200"/>
              </a:spcBef>
            </a:pPr>
            <a:r>
              <a:rPr lang="sr-Cyrl-CS" sz="2400"/>
              <a:t>запаљенске промене </a:t>
            </a:r>
            <a:r>
              <a:rPr lang="sr-Cyrl-CS" sz="2400" b="1"/>
              <a:t>инсерција</a:t>
            </a:r>
            <a:r>
              <a:rPr lang="sr-Cyrl-CS" sz="2400"/>
              <a:t> (ентезитис) к. стуба, лигамената и тетива </a:t>
            </a:r>
            <a:r>
              <a:rPr lang="sr-Cyrl-CS" sz="2400" b="1"/>
              <a:t>карлице</a:t>
            </a:r>
            <a:r>
              <a:rPr lang="sr-Cyrl-CS" sz="2400"/>
              <a:t> (припој анулус фиброзуса, предњег и задњег уздужног </a:t>
            </a:r>
            <a:r>
              <a:rPr lang="en-US" sz="2400"/>
              <a:t>lig</a:t>
            </a:r>
            <a:r>
              <a:rPr lang="sr-Cyrl-CS" sz="2400"/>
              <a:t>, жутих лигамената), периферних зглобова и синхондроза;</a:t>
            </a:r>
          </a:p>
          <a:p>
            <a:pPr lvl="1" eaLnBrk="1" hangingPunct="1">
              <a:spcBef>
                <a:spcPts val="1200"/>
              </a:spcBef>
            </a:pPr>
            <a:r>
              <a:rPr lang="sr-Cyrl-CS" sz="2400"/>
              <a:t>запаљенске или фиброзне промене </a:t>
            </a:r>
            <a:r>
              <a:rPr lang="sr-Cyrl-CS" sz="2400" b="1"/>
              <a:t>других органа.</a:t>
            </a:r>
            <a:endParaRPr lang="sr-Latn-CS" sz="2400" b="1"/>
          </a:p>
          <a:p>
            <a:pPr eaLnBrk="1" hangingPunct="1"/>
            <a:endParaRPr lang="en-US"/>
          </a:p>
          <a:p>
            <a:pPr eaLnBrk="1" hangingPunct="1"/>
            <a:r>
              <a:rPr lang="sr-Cyrl-CS"/>
              <a:t>Запаљенске промене ЛМС спонтано се завршавају осификацијом тј. </a:t>
            </a:r>
            <a:r>
              <a:rPr lang="en-US" b="1"/>
              <a:t>a</a:t>
            </a:r>
            <a:r>
              <a:rPr lang="sr-Cyrl-CS" b="1"/>
              <a:t>нкилозом зглобова </a:t>
            </a:r>
            <a:r>
              <a:rPr lang="sr-Cyrl-CS"/>
              <a:t>и </a:t>
            </a:r>
            <a:r>
              <a:rPr lang="sr-Cyrl-CS" b="1"/>
              <a:t>осификацијом инсерција.</a:t>
            </a:r>
            <a:endParaRPr lang="en-US"/>
          </a:p>
          <a:p>
            <a:endParaRPr lang="en-US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A9C9517-073C-4530-B451-7640DDB2FF73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  <p:transition advTm="30758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Анкилозирајући спондилитис</a:t>
            </a:r>
          </a:p>
        </p:txBody>
      </p:sp>
      <p:sp>
        <p:nvSpPr>
          <p:cNvPr id="102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Обострано и симетрично запаљење СИ зглобова типична је почетна манифестација болести.</a:t>
            </a:r>
          </a:p>
          <a:p>
            <a:r>
              <a:rPr lang="ru-RU"/>
              <a:t>Болест је асцендентног тока и временом постепено захвата део по део кичменог стуба (лумбални, торакални и цервикални сегмент). 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19DB890-4402-47AA-9CFD-98C9DCF6979B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  <p:transition advTm="31124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ПРОЦЕНА АКТИВНОСТИ БОЛЕСТИ</a:t>
            </a:r>
            <a:endParaRPr lang="en-US" sz="3600"/>
          </a:p>
        </p:txBody>
      </p:sp>
      <p:sp>
        <p:nvSpPr>
          <p:cNvPr id="112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8305800" cy="4114800"/>
          </a:xfrm>
        </p:spPr>
        <p:txBody>
          <a:bodyPr/>
          <a:lstStyle/>
          <a:p>
            <a:r>
              <a:rPr lang="en-US"/>
              <a:t>За процену </a:t>
            </a:r>
            <a:r>
              <a:rPr lang="en-US" b="1"/>
              <a:t>активности болести </a:t>
            </a:r>
            <a:r>
              <a:rPr lang="en-US"/>
              <a:t>највише користе:</a:t>
            </a:r>
          </a:p>
          <a:p>
            <a:r>
              <a:rPr lang="en-US"/>
              <a:t>1. БАСДАИ индеx (Bath Ankylosing Spondylitis Disease Activity Index) и </a:t>
            </a:r>
          </a:p>
          <a:p>
            <a:r>
              <a:rPr lang="en-US"/>
              <a:t>2. композитни индеx, тзв. АСДАС скор (Ankylosing Spondylitis Disease Activity Score). </a:t>
            </a:r>
          </a:p>
          <a:p>
            <a:r>
              <a:rPr lang="en-US"/>
              <a:t>За процену </a:t>
            </a:r>
            <a:r>
              <a:rPr lang="en-US" b="1"/>
              <a:t>степена функционалног ограничења </a:t>
            </a:r>
            <a:r>
              <a:rPr lang="en-US"/>
              <a:t>користе се два индекса: </a:t>
            </a:r>
          </a:p>
          <a:p>
            <a:r>
              <a:rPr lang="en-US"/>
              <a:t>1. БАСФИ (Bath Ankylosing Spondylitis Functional Index) и </a:t>
            </a:r>
          </a:p>
          <a:p>
            <a:r>
              <a:rPr lang="en-US"/>
              <a:t>2. БАСМИ (Bath Ankylosing Spondylitis Metrology Index).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D6B2218-9EBA-460C-A958-7869E38CEB34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  <p:transition advTm="22408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291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>
          <a:xfrm>
            <a:off x="1752600" y="3657600"/>
            <a:ext cx="6400800" cy="1752600"/>
          </a:xfrm>
        </p:spPr>
        <p:txBody>
          <a:bodyPr/>
          <a:lstStyle/>
          <a:p>
            <a:pPr algn="r"/>
            <a:r>
              <a:rPr lang="ru-RU" sz="2800" b="1"/>
              <a:t>РЕХАБИЛИТАЦИЈА БОЛЕСНИКА СА АНКИЛОЗИРАЈУЋИМ СПОНДИЛИТИСОМ</a:t>
            </a:r>
            <a:endParaRPr lang="en-US" sz="2800" b="1"/>
          </a:p>
        </p:txBody>
      </p:sp>
      <p:pic>
        <p:nvPicPr>
          <p:cNvPr id="12292" name="Picture 2" descr="C:\Users\User\Desktop\преузимањ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304800"/>
            <a:ext cx="219075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972"/>
</p:sld>
</file>

<file path=ppt/theme/theme1.xml><?xml version="1.0" encoding="utf-8"?>
<a:theme xmlns:a="http://schemas.openxmlformats.org/drawingml/2006/main" name="Blueprint">
  <a:themeElements>
    <a:clrScheme name="Blueprint 8">
      <a:dk1>
        <a:srgbClr val="003D62"/>
      </a:dk1>
      <a:lt1>
        <a:srgbClr val="FFFFFF"/>
      </a:lt1>
      <a:dk2>
        <a:srgbClr val="006699"/>
      </a:dk2>
      <a:lt2>
        <a:srgbClr val="C8D1DA"/>
      </a:lt2>
      <a:accent1>
        <a:srgbClr val="9AC0EA"/>
      </a:accent1>
      <a:accent2>
        <a:srgbClr val="80C3C8"/>
      </a:accent2>
      <a:accent3>
        <a:srgbClr val="FFFFFF"/>
      </a:accent3>
      <a:accent4>
        <a:srgbClr val="003353"/>
      </a:accent4>
      <a:accent5>
        <a:srgbClr val="CADCF3"/>
      </a:accent5>
      <a:accent6>
        <a:srgbClr val="73B0B5"/>
      </a:accent6>
      <a:hlink>
        <a:srgbClr val="81ABCB"/>
      </a:hlink>
      <a:folHlink>
        <a:srgbClr val="B6CBD6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Kancelarij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arij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8333</TotalTime>
  <Words>1225</Words>
  <Application>Microsoft Office PowerPoint</Application>
  <PresentationFormat>On-screen Show (4:3)</PresentationFormat>
  <Paragraphs>141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Tahoma</vt:lpstr>
      <vt:lpstr>Calibri</vt:lpstr>
      <vt:lpstr>Wingdings</vt:lpstr>
      <vt:lpstr>Blueprint</vt:lpstr>
      <vt:lpstr>СПОНДИЛОАРТРОПАТИЈЕ</vt:lpstr>
      <vt:lpstr>Спондилоартропатије (СпА)</vt:lpstr>
      <vt:lpstr>СПОНДИЛОАРТРОПАТИЈЕ</vt:lpstr>
      <vt:lpstr>Заједничке карактеристике спондилоартритиса</vt:lpstr>
      <vt:lpstr>Анкилозирајући спондилитис – - Morbus Bechterew</vt:lpstr>
      <vt:lpstr>Анкилозирајући спондилитис – - Morbus Bechterew</vt:lpstr>
      <vt:lpstr>Анкилозирајући спондилитис</vt:lpstr>
      <vt:lpstr>ПРОЦЕНА АКТИВНОСТИ БОЛЕСТИ</vt:lpstr>
      <vt:lpstr>PowerPoint Presentation</vt:lpstr>
      <vt:lpstr>Медицинска рехабилитација</vt:lpstr>
      <vt:lpstr>Медицинска рехабилитација</vt:lpstr>
      <vt:lpstr>Кинезитерапија-активне вежбе</vt:lpstr>
      <vt:lpstr>Дисајне вежбе</vt:lpstr>
      <vt:lpstr>Кинезитерапија- вежбе снаге</vt:lpstr>
      <vt:lpstr>Кинезитерапија – вежбе истезања и флексибиности</vt:lpstr>
      <vt:lpstr>Кинезитерапија </vt:lpstr>
      <vt:lpstr>Контраиндикације за спровођење кинезитерапије</vt:lpstr>
      <vt:lpstr>Хидротерапија</vt:lpstr>
      <vt:lpstr>Едукација пацијента</vt:lpstr>
      <vt:lpstr>Савети за АДЖ</vt:lpstr>
      <vt:lpstr>Савети за АДЖ</vt:lpstr>
      <vt:lpstr>Примена физикалних агенаса</vt:lpstr>
      <vt:lpstr>Савет за спортске активности код пацијената са АС</vt:lpstr>
    </vt:vector>
  </TitlesOfParts>
  <Company>BOOX Computers, Kragujevac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Rehabilitacija traumatoloških bolesnika</dc:title>
  <dc:creator>WIN98SE</dc:creator>
  <cp:lastModifiedBy>Vesna</cp:lastModifiedBy>
  <cp:revision>1064</cp:revision>
  <dcterms:created xsi:type="dcterms:W3CDTF">2002-12-17T12:07:36Z</dcterms:created>
  <dcterms:modified xsi:type="dcterms:W3CDTF">2024-08-30T08:26:49Z</dcterms:modified>
</cp:coreProperties>
</file>